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43" r:id="rId3"/>
    <p:sldId id="340" r:id="rId4"/>
    <p:sldId id="344" r:id="rId5"/>
    <p:sldId id="345" r:id="rId6"/>
    <p:sldId id="346" r:id="rId7"/>
    <p:sldId id="347" r:id="rId8"/>
    <p:sldId id="348" r:id="rId9"/>
    <p:sldId id="352" r:id="rId10"/>
    <p:sldId id="264" r:id="rId11"/>
    <p:sldId id="349" r:id="rId12"/>
    <p:sldId id="350" r:id="rId13"/>
    <p:sldId id="351" r:id="rId14"/>
    <p:sldId id="319" r:id="rId15"/>
    <p:sldId id="320" r:id="rId16"/>
    <p:sldId id="327" r:id="rId17"/>
    <p:sldId id="321" r:id="rId18"/>
    <p:sldId id="322" r:id="rId19"/>
    <p:sldId id="323" r:id="rId20"/>
    <p:sldId id="324" r:id="rId21"/>
    <p:sldId id="341" r:id="rId22"/>
    <p:sldId id="325" r:id="rId23"/>
    <p:sldId id="329" r:id="rId24"/>
    <p:sldId id="331" r:id="rId25"/>
    <p:sldId id="342" r:id="rId26"/>
    <p:sldId id="332" r:id="rId27"/>
    <p:sldId id="330" r:id="rId28"/>
    <p:sldId id="339" r:id="rId29"/>
    <p:sldId id="333" r:id="rId30"/>
    <p:sldId id="334" r:id="rId31"/>
    <p:sldId id="335" r:id="rId32"/>
    <p:sldId id="336" r:id="rId33"/>
    <p:sldId id="337" r:id="rId34"/>
    <p:sldId id="338" r:id="rId35"/>
    <p:sldId id="326" r:id="rId36"/>
    <p:sldId id="328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4" autoAdjust="0"/>
    <p:restoredTop sz="87273" autoAdjust="0"/>
  </p:normalViewPr>
  <p:slideViewPr>
    <p:cSldViewPr snapToGrid="0">
      <p:cViewPr varScale="1">
        <p:scale>
          <a:sx n="81" d="100"/>
          <a:sy n="81" d="100"/>
        </p:scale>
        <p:origin x="1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9688F-B811-402C-8786-BD3D82A4C0D5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055C9-B452-4DB6-ACEA-FE097127F7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61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79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1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6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271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7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45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7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57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19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055C9-B452-4DB6-ACEA-FE097127F7E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7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92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8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20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9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83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5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72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6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7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874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1DC33-D4D0-4406-AC8D-4B91C8216606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D5C4E-ADFD-4D23-B7CA-07DBFE5DE6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1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noob.com/python/python-tutorial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obingxianer/spid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.com.cn/html/index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wanghx@lib.pku.edu.c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uobingxianer/spid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基础与网络爬虫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24027"/>
            <a:ext cx="9144000" cy="933772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王昊贤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6" t="20358" r="-1427" b="10429"/>
          <a:stretch>
            <a:fillRect/>
          </a:stretch>
        </p:blipFill>
        <p:spPr bwMode="auto">
          <a:xfrm>
            <a:off x="5282587" y="4877894"/>
            <a:ext cx="2496173" cy="134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9"/>
          <p:cNvSpPr>
            <a:spLocks noChangeArrowheads="1"/>
          </p:cNvSpPr>
          <p:nvPr/>
        </p:nvSpPr>
        <p:spPr bwMode="auto">
          <a:xfrm>
            <a:off x="1662906" y="400691"/>
            <a:ext cx="7840690" cy="33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FFAF57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510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2" name="矩形 18"/>
          <p:cNvSpPr>
            <a:spLocks noChangeArrowheads="1"/>
          </p:cNvSpPr>
          <p:nvPr/>
        </p:nvSpPr>
        <p:spPr bwMode="auto">
          <a:xfrm>
            <a:off x="0" y="2217372"/>
            <a:ext cx="11845391" cy="23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1"/>
            <a:r>
              <a:rPr lang="en-US" altLang="zh-CN" sz="3200" dirty="0"/>
              <a:t>Python</a:t>
            </a:r>
            <a:r>
              <a:rPr lang="zh-CN" altLang="en-US" sz="3200" dirty="0"/>
              <a:t>基础</a:t>
            </a:r>
            <a:endParaRPr lang="en-US" altLang="zh-CN" sz="3200" dirty="0"/>
          </a:p>
          <a:p>
            <a:pPr lvl="1"/>
            <a:r>
              <a:rPr lang="zh-CN" altLang="en-US" sz="3200" dirty="0"/>
              <a:t>网络爬虫基本原理</a:t>
            </a:r>
            <a:endParaRPr lang="en-US" altLang="zh-CN" sz="3200" dirty="0"/>
          </a:p>
          <a:p>
            <a:pPr lvl="1"/>
            <a:r>
              <a:rPr lang="zh-CN" altLang="en-US" sz="3200" dirty="0"/>
              <a:t>运用</a:t>
            </a:r>
            <a:r>
              <a:rPr lang="en-US" altLang="zh-CN" sz="3200" dirty="0"/>
              <a:t>Python</a:t>
            </a:r>
            <a:r>
              <a:rPr lang="zh-CN" altLang="en-US" sz="3200" dirty="0"/>
              <a:t>写简单的爬虫</a:t>
            </a:r>
            <a:endParaRPr lang="en-US" altLang="zh-CN" sz="3200" dirty="0"/>
          </a:p>
          <a:p>
            <a:pPr lvl="1"/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8207" name="矩形 46"/>
          <p:cNvSpPr>
            <a:spLocks noChangeArrowheads="1"/>
          </p:cNvSpPr>
          <p:nvPr/>
        </p:nvSpPr>
        <p:spPr bwMode="auto">
          <a:xfrm>
            <a:off x="790368" y="543984"/>
            <a:ext cx="2371162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42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主要内容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08" name="等腰三角形 47"/>
          <p:cNvSpPr>
            <a:spLocks noChangeArrowheads="1"/>
          </p:cNvSpPr>
          <p:nvPr/>
        </p:nvSpPr>
        <p:spPr bwMode="auto">
          <a:xfrm rot="5400000">
            <a:off x="-52917" y="571189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36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5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是一种解释型语言：</a:t>
            </a:r>
            <a:r>
              <a:rPr lang="zh-CN" altLang="en-US" dirty="0"/>
              <a:t> 这意味着开发过程中没有了编译这个环节。类似于</a:t>
            </a:r>
            <a:r>
              <a:rPr lang="en-US" dirty="0"/>
              <a:t>PHP</a:t>
            </a:r>
            <a:r>
              <a:rPr lang="zh-CN" altLang="en-US" dirty="0"/>
              <a:t>和</a:t>
            </a:r>
            <a:r>
              <a:rPr lang="en-US" dirty="0"/>
              <a:t>Perl</a:t>
            </a:r>
            <a:r>
              <a:rPr lang="zh-CN" altLang="en-US" dirty="0"/>
              <a:t>语言。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是交互式语言：</a:t>
            </a:r>
            <a:r>
              <a:rPr lang="zh-CN" altLang="en-US" dirty="0"/>
              <a:t> 这意味着，您可以在一个 </a:t>
            </a:r>
            <a:r>
              <a:rPr lang="en-US" dirty="0"/>
              <a:t>Python </a:t>
            </a:r>
            <a:r>
              <a:rPr lang="zh-CN" altLang="en-US" dirty="0"/>
              <a:t>提示符 </a:t>
            </a:r>
            <a:r>
              <a:rPr lang="en-US" altLang="zh-CN" b="1" dirty="0"/>
              <a:t>&gt;&gt;&gt;</a:t>
            </a:r>
            <a:r>
              <a:rPr lang="zh-CN" altLang="en-US" dirty="0"/>
              <a:t> 后直接执行代码。</a:t>
            </a:r>
          </a:p>
          <a:p>
            <a:pPr latinLnBrk="1">
              <a:lnSpc>
                <a:spcPct val="160000"/>
              </a:lnSpc>
            </a:pPr>
            <a:r>
              <a:rPr lang="en-US" b="1" dirty="0"/>
              <a:t>Python </a:t>
            </a:r>
            <a:r>
              <a:rPr lang="zh-CN" altLang="en-US" b="1" dirty="0"/>
              <a:t>是面向对象语言</a:t>
            </a:r>
            <a:r>
              <a:rPr lang="en-US" altLang="zh-CN" b="1" dirty="0"/>
              <a:t>:</a:t>
            </a:r>
            <a:r>
              <a:rPr lang="zh-CN" altLang="en-US" dirty="0"/>
              <a:t> 这意味着</a:t>
            </a:r>
            <a:r>
              <a:rPr lang="en-US" dirty="0"/>
              <a:t>Python</a:t>
            </a:r>
            <a:r>
              <a:rPr lang="zh-CN" altLang="en-US" dirty="0"/>
              <a:t>支持面向对象的风格或代码封装在对象的编程技术。</a:t>
            </a:r>
          </a:p>
          <a:p>
            <a:pPr latinLnBrk="1">
              <a:lnSpc>
                <a:spcPct val="160000"/>
              </a:lnSpc>
            </a:pPr>
            <a:r>
              <a:rPr lang="en-US" sz="8700" b="1" dirty="0"/>
              <a:t>Python </a:t>
            </a:r>
            <a:r>
              <a:rPr lang="zh-CN" altLang="en-US" sz="8700" b="1" dirty="0"/>
              <a:t>是最适合初学者的语言</a:t>
            </a:r>
            <a:r>
              <a:rPr lang="zh-CN" altLang="en-US" b="1" dirty="0"/>
              <a:t>：</a:t>
            </a:r>
            <a:r>
              <a:rPr lang="en-US" dirty="0"/>
              <a:t>Python </a:t>
            </a:r>
            <a:r>
              <a:rPr lang="zh-CN" altLang="en-US" dirty="0"/>
              <a:t>对初级程序员而言，是一种伟大的语言，它支持广泛的应用程序开发，从简单的文字处理到 </a:t>
            </a:r>
            <a:r>
              <a:rPr lang="en-US" dirty="0"/>
              <a:t>WWW </a:t>
            </a:r>
            <a:r>
              <a:rPr lang="zh-CN" altLang="en-US" dirty="0"/>
              <a:t>浏览器再到游戏。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参考教程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https://www.runoob.com/python/python-tutorial.html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0168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第一个程序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赋值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运算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条件语句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循环语句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函数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atinLnBrk="1">
              <a:lnSpc>
                <a:spcPct val="160000"/>
              </a:lnSpc>
            </a:pPr>
            <a:r>
              <a:rPr lang="en-US" b="1" dirty="0"/>
              <a:t>I/O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5A63E-8610-964D-A9DF-775068BF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44" y="1882775"/>
            <a:ext cx="2120900" cy="410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189B2-5E82-6449-9BB0-FEEA4A3E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537" y="1942167"/>
            <a:ext cx="2235200" cy="397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626E5-7C38-F94B-A477-55A5A03E0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130" y="2009775"/>
            <a:ext cx="2032000" cy="29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9CEE29-2B4F-ED46-8DE5-5DDE7757C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943" y="1882775"/>
            <a:ext cx="2247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5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3406588"/>
            <a:ext cx="10515600" cy="681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Talk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cheap,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show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819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网络爬虫基本原理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什么是网络爬虫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网络爬虫的基本原理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爬行策略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437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9454"/>
            <a:ext cx="10515600" cy="1812758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网络爬虫（网页蜘蛛，网络机器人，蚂蚁），是一种按照一定的规则，自动的抓取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信息的程序或者脚本，其主要功能是访问网站、下载网站的免费内容，如网页、图像、音频文件等。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40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FEBCDC8-EDDE-8846-AC7F-792406EC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66" y="4533232"/>
            <a:ext cx="3487153" cy="2324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335B10-4FF6-8D44-9975-F07DD687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什么是网络爬虫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D210B-BE3D-2C47-81E6-8BBC080B5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238"/>
            <a:ext cx="10515600" cy="27519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    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FF239D58-3A4D-0344-A5C3-101055C09F4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81533A-6C71-4E4D-828A-FEF99EAE833A}"/>
              </a:ext>
            </a:extLst>
          </p:cNvPr>
          <p:cNvSpPr/>
          <p:nvPr/>
        </p:nvSpPr>
        <p:spPr>
          <a:xfrm>
            <a:off x="1004888" y="1690688"/>
            <a:ext cx="101536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搜索引擎离不开爬虫，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比如百度搜索引擎的爬虫叫作百度蜘蛛（Baiduspider），360的爬虫叫360Spider，搜狗的爬虫叫Sogouspider，必应的爬虫叫Bingbot。</a:t>
            </a:r>
          </a:p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百度蜘蛛每天会在海量的互联网信息中进行爬取，爬取优质信息并收录，当用户在百度搜索引擎上检索对应关键词时，百度将对关键词进行分析处理，从收录的网页中找出相关网页，按照一定的排名规则进行排序并将结果展现给用户。</a:t>
            </a:r>
          </a:p>
        </p:txBody>
      </p:sp>
    </p:spTree>
    <p:extLst>
      <p:ext uri="{BB962C8B-B14F-4D97-AF65-F5344CB8AC3E}">
        <p14:creationId xmlns:p14="http://schemas.microsoft.com/office/powerpoint/2010/main" val="815214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37F3C-71B9-6C4E-AF11-2AD0F9D3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网络爬虫的基本原理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391486-002C-0C46-92E7-54DD165B85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7" y="1690688"/>
            <a:ext cx="5315953" cy="4551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B5482A-595F-BB4D-8C64-727BE1D1B011}"/>
              </a:ext>
            </a:extLst>
          </p:cNvPr>
          <p:cNvSpPr/>
          <p:nvPr/>
        </p:nvSpPr>
        <p:spPr>
          <a:xfrm>
            <a:off x="6577263" y="1921545"/>
            <a:ext cx="4776537" cy="378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①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首先选取一部分精心挑选的种子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放入待抓取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③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从待抓取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队列中，读取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，将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对应的网页下载下来，存储进已下载网页库中，并将其从待抓取序列删除。此外，将这些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放进已抓取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队列；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④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分析已抓取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队列对应的网页信息，并从中解析链接网页的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，判断解析出来的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是否已抓取，将未抓取的</a:t>
            </a:r>
            <a:r>
              <a:rPr lang="en-US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回到步骤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宋体" panose="02010600030101010101" pitchFamily="2" charset="-122"/>
              </a:rPr>
              <a:t>②</a:t>
            </a:r>
            <a:r>
              <a:rPr lang="zh-CN" altLang="zh-CN" kern="1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AAF33F14-BE08-7343-A707-8FEF2973E3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78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3FAD3A-BC3B-2940-906B-CC7D68BD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DE93B-897D-5B4A-9CD4-2B8D6E9A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937"/>
            <a:ext cx="10515600" cy="201002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网络爬虫的爬行策略有很多，包括深度优先遍历策略、广度优先遍历策略、反向链接策略和大站优先策略等等，其中以</a:t>
            </a:r>
            <a:r>
              <a:rPr lang="zh-CN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深度优先遍历策略和广度优先遍历策略</a:t>
            </a:r>
            <a:r>
              <a:rPr lang="zh-C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最为重要，也最为基础。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BA742A65-8E1B-8740-8C35-8A8B94DC119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772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544597" y="1734138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深度优先遍历（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）策略从起始网页开始，选择一个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进入，分析这个网页中的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，选择下一个再进入。如此一个链接接着一个链接地抓取下去，直到处理完一条路线之后再处理下一条路线。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C F G D J H I E K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D H J C F G E K I 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I E K B C F G D J H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826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35" y="2286001"/>
            <a:ext cx="10515600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dirty="0"/>
              <a:t>参考资料：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365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1CA8FE-A1C8-204D-B23D-FCB77107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广度优先遍历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74F3B5C-70DE-8143-8F22-B3B37450B30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6993" y="1690688"/>
            <a:ext cx="4337050" cy="368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167FD9-5EC8-0843-95A9-AF8D534E2ED2}"/>
              </a:ext>
            </a:extLst>
          </p:cNvPr>
          <p:cNvSpPr/>
          <p:nvPr/>
        </p:nvSpPr>
        <p:spPr>
          <a:xfrm>
            <a:off x="668867" y="2241969"/>
            <a:ext cx="527868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广度优先遍历（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Breadth-First-Search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）策略，又称宽度优先遍历策略，是指在抓取过程中，在完成当前层次的搜索后，才进行下一层次的搜索。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其他实现方法还包括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I E C D K F G J H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B E I D C K J H G F</a:t>
            </a:r>
          </a:p>
          <a:p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 E I B K D C H J G F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B049DA5A-2037-4C4F-A5D3-4BEE60C81A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6236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</a:t>
            </a:r>
          </a:p>
        </p:txBody>
      </p:sp>
      <p:sp>
        <p:nvSpPr>
          <p:cNvPr id="4" name="等腰三角形 47"/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学会运用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写简单的爬虫，爬取静态网页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网络爬虫进阶</a:t>
            </a:r>
          </a:p>
        </p:txBody>
      </p:sp>
    </p:spTree>
    <p:extLst>
      <p:ext uri="{BB962C8B-B14F-4D97-AF65-F5344CB8AC3E}">
        <p14:creationId xmlns:p14="http://schemas.microsoft.com/office/powerpoint/2010/main" val="3061541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42760-19DC-BA4E-951C-ACE8E881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网页基本结构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7241EB-BFF5-A749-98A4-766FF3EF1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9799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hlinkClick r:id="rId3"/>
              </a:rPr>
              <a:t>http://www.w3school.com.cn/html/index.asp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dirty="0"/>
              <a:t> &lt;a&gt; </a:t>
            </a:r>
            <a:r>
              <a:rPr lang="zh-CN" altLang="en-US" dirty="0"/>
              <a:t>标签的 </a:t>
            </a:r>
            <a:r>
              <a:rPr lang="en-US" altLang="zh-CN" dirty="0" err="1"/>
              <a:t>href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85D8F81E-DC0E-5B4A-AF58-6423A99835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7FB3F-0D10-AB43-AAF3-7F026B6AA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2885" y="1690688"/>
            <a:ext cx="8498460" cy="41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B9F75-8FEB-F743-9BC5-E09B00129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DF1984-3691-764B-9799-7C5647E46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7104369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FB377D-C6C8-DD46-BCCD-BE0841E0D56E}"/>
              </a:ext>
            </a:extLst>
          </p:cNvPr>
          <p:cNvSpPr/>
          <p:nvPr/>
        </p:nvSpPr>
        <p:spPr>
          <a:xfrm>
            <a:off x="7528574" y="1690688"/>
            <a:ext cx="368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b="1" dirty="0"/>
              <a:t>http://</a:t>
            </a:r>
            <a:r>
              <a:rPr lang="en-US" altLang="zh-CN" b="1" dirty="0" err="1"/>
              <a:t>www.python-requests.org</a:t>
            </a:r>
            <a:r>
              <a:rPr lang="en-US" altLang="zh-CN" b="1" dirty="0"/>
              <a:t>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A51451-6C88-1C46-9D62-0CD3361A9E25}"/>
              </a:ext>
            </a:extLst>
          </p:cNvPr>
          <p:cNvSpPr/>
          <p:nvPr/>
        </p:nvSpPr>
        <p:spPr>
          <a:xfrm>
            <a:off x="7942569" y="2831585"/>
            <a:ext cx="21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requests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060D7AE3-2CF8-DE4C-9DDA-DD0092773DD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32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610E2B4-BD0C-294F-9F22-51CB9DDEC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536" y="1690688"/>
            <a:ext cx="9891918" cy="4351338"/>
          </a:xfrm>
          <a:prstGeom prst="rect">
            <a:avLst/>
          </a:prstGeom>
        </p:spPr>
      </p:pic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047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46EE9-A2E8-4D4A-9A2A-F5FA246A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个方法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4FB72B6-F6E8-7A48-94B0-56BB2A3E7E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3C654A35-486E-0440-A6CE-2A7ACB24A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879" y="1840615"/>
            <a:ext cx="92702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6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DE141-A61A-814E-BBEB-45BD8778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3.2.2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通用代码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C729F-856F-6540-A338-3B64A89BF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import </a:t>
            </a:r>
            <a:r>
              <a:rPr lang="en-US" altLang="zh-CN" dirty="0"/>
              <a:t>requests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b="1" dirty="0"/>
              <a:t>def </a:t>
            </a:r>
            <a:r>
              <a:rPr lang="en-US" altLang="zh-CN" dirty="0" err="1"/>
              <a:t>getHtmlText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try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r = </a:t>
            </a:r>
            <a:r>
              <a:rPr lang="en-US" altLang="zh-CN" dirty="0" err="1"/>
              <a:t>requests.get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, timeout=30)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r.raise_for_status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r.encoding</a:t>
            </a:r>
            <a:r>
              <a:rPr lang="en-US" altLang="zh-CN" dirty="0"/>
              <a:t> = </a:t>
            </a:r>
            <a:r>
              <a:rPr lang="en-US" altLang="zh-CN" dirty="0" err="1"/>
              <a:t>r.apparent_encoding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</a:t>
            </a:r>
            <a:r>
              <a:rPr lang="en-US" altLang="zh-CN" dirty="0" err="1"/>
              <a:t>r.text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/>
              <a:t>except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/>
              <a:t>return "exception"</a:t>
            </a:r>
            <a:br>
              <a:rPr lang="en-US" altLang="zh-CN" b="1" dirty="0"/>
            </a:br>
            <a:br>
              <a:rPr lang="en-US" altLang="zh-CN" b="1" dirty="0"/>
            </a:br>
            <a:br>
              <a:rPr lang="en-US" altLang="zh-CN" b="1" dirty="0"/>
            </a:br>
            <a:r>
              <a:rPr lang="en-US" altLang="zh-CN" b="1" dirty="0"/>
              <a:t>if </a:t>
            </a:r>
            <a:r>
              <a:rPr lang="en-US" altLang="zh-CN" dirty="0"/>
              <a:t>__name__ == </a:t>
            </a:r>
            <a:r>
              <a:rPr lang="en-US" altLang="zh-CN" b="1" dirty="0"/>
              <a:t>"__main__"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url</a:t>
            </a:r>
            <a:r>
              <a:rPr lang="en-US" altLang="zh-CN" dirty="0"/>
              <a:t> = </a:t>
            </a:r>
            <a:r>
              <a:rPr lang="en-US" altLang="zh-CN" b="1" dirty="0"/>
              <a:t>"https://</a:t>
            </a:r>
            <a:r>
              <a:rPr lang="en-US" altLang="zh-CN" b="1" dirty="0" err="1"/>
              <a:t>ctext.org</a:t>
            </a:r>
            <a:r>
              <a:rPr lang="en-US" altLang="zh-CN" b="1" dirty="0"/>
              <a:t>/</a:t>
            </a:r>
            <a:r>
              <a:rPr lang="en-US" altLang="zh-CN" b="1" dirty="0" err="1"/>
              <a:t>zh</a:t>
            </a:r>
            <a:r>
              <a:rPr lang="en-US" altLang="zh-CN" b="1" dirty="0"/>
              <a:t>"</a:t>
            </a:r>
            <a:br>
              <a:rPr lang="en-US" altLang="zh-CN" b="1" dirty="0"/>
            </a:br>
            <a:r>
              <a:rPr lang="en-US" altLang="zh-CN" b="1" dirty="0"/>
              <a:t>    print</a:t>
            </a:r>
            <a:r>
              <a:rPr lang="en-US" altLang="zh-CN" dirty="0"/>
              <a:t>(</a:t>
            </a:r>
            <a:r>
              <a:rPr lang="en-US" altLang="zh-CN" dirty="0" err="1"/>
              <a:t>getHtmlText</a:t>
            </a:r>
            <a:r>
              <a:rPr lang="en-US" altLang="zh-CN" dirty="0"/>
              <a:t>(</a:t>
            </a:r>
            <a:r>
              <a:rPr lang="en-US" altLang="zh-CN" dirty="0" err="1"/>
              <a:t>url</a:t>
            </a:r>
            <a:r>
              <a:rPr lang="en-US" altLang="zh-CN" dirty="0"/>
              <a:t>))</a:t>
            </a:r>
            <a:endParaRPr kumimoji="1" lang="zh-CN" altLang="en-US" dirty="0"/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3F41EC70-A29B-0743-A385-7B659E820B3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5689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robots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Robots Exclusion Standard</a:t>
            </a:r>
            <a:r>
              <a:rPr lang="zh-CN" altLang="en-US" dirty="0"/>
              <a:t>，网络爬虫排除标准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作用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网站告知网络爬虫哪些页面可以抓取，哪些不行</a:t>
            </a:r>
          </a:p>
          <a:p>
            <a:pPr marL="0" indent="0">
              <a:buNone/>
            </a:pPr>
            <a:r>
              <a:rPr lang="zh-CN" altLang="en-US" dirty="0"/>
              <a:t>形式</a:t>
            </a:r>
            <a:r>
              <a:rPr lang="en-US" altLang="zh-CN" dirty="0"/>
              <a:t>: </a:t>
            </a:r>
          </a:p>
          <a:p>
            <a:pPr marL="0" indent="0">
              <a:buNone/>
            </a:pPr>
            <a:r>
              <a:rPr lang="zh-CN" altLang="en-US" dirty="0"/>
              <a:t>   在网站根目录下的</a:t>
            </a:r>
            <a:r>
              <a:rPr lang="en-US" altLang="zh-CN" dirty="0" err="1"/>
              <a:t>robots.txt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</a:t>
            </a:r>
            <a:r>
              <a:rPr lang="en-US" altLang="zh-CN" dirty="0" err="1"/>
              <a:t>ctext.org</a:t>
            </a:r>
            <a:r>
              <a:rPr lang="en-US" altLang="zh-CN" dirty="0"/>
              <a:t>/</a:t>
            </a:r>
            <a:r>
              <a:rPr lang="en-US" altLang="zh-CN" dirty="0" err="1"/>
              <a:t>robots.txt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D88C6F-9D4C-8140-B55D-316442C6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543" y="4001294"/>
            <a:ext cx="4543257" cy="2652215"/>
          </a:xfrm>
          <a:prstGeom prst="rect">
            <a:avLst/>
          </a:prstGeom>
        </p:spPr>
      </p:pic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2592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C7965-A8B7-5242-9153-3400F296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3.4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爬虫规则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Tips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AF60094A-342E-3549-8B4C-19DCED059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zh-CN" altLang="en-US" dirty="0"/>
              <a:t>“慎（</a:t>
            </a:r>
            <a:r>
              <a:rPr lang="en-US" altLang="zh-CN" dirty="0" err="1"/>
              <a:t>bu</a:t>
            </a:r>
            <a:r>
              <a:rPr lang="zh-CN" altLang="en-US" dirty="0"/>
              <a:t>）重（</a:t>
            </a:r>
            <a:r>
              <a:rPr lang="en-US" altLang="zh-CN" dirty="0" err="1"/>
              <a:t>yao</a:t>
            </a:r>
            <a:r>
              <a:rPr lang="zh-CN" altLang="en-US" dirty="0"/>
              <a:t>）”抓取学校购买的商业数据库！！！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学校范围内被封</a:t>
            </a:r>
            <a:r>
              <a:rPr lang="en-US" altLang="zh-CN" dirty="0"/>
              <a:t>IP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爬虫与反爬虫：没有硝烟的战争</a:t>
            </a:r>
          </a:p>
        </p:txBody>
      </p:sp>
      <p:sp>
        <p:nvSpPr>
          <p:cNvPr id="16" name="等腰三角形 47">
            <a:extLst>
              <a:ext uri="{FF2B5EF4-FFF2-40B4-BE49-F238E27FC236}">
                <a16:creationId xmlns:a16="http://schemas.microsoft.com/office/drawing/2014/main" id="{52238E27-1AA0-FB46-A899-C5CE0C1C3F6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394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CC9B7-1932-5F4D-9592-7390756B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5444DE1-B834-DF4E-8E18-4665EA121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867" y="1690688"/>
            <a:ext cx="8766876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72A889-2B99-3C47-A25E-2A6D5E21928F}"/>
              </a:ext>
            </a:extLst>
          </p:cNvPr>
          <p:cNvSpPr/>
          <p:nvPr/>
        </p:nvSpPr>
        <p:spPr>
          <a:xfrm>
            <a:off x="5914119" y="1206987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https://www.crummy.com/software/BeautifulSoup/</a:t>
            </a:r>
          </a:p>
        </p:txBody>
      </p:sp>
      <p:sp>
        <p:nvSpPr>
          <p:cNvPr id="6" name="等腰三角形 47">
            <a:extLst>
              <a:ext uri="{FF2B5EF4-FFF2-40B4-BE49-F238E27FC236}">
                <a16:creationId xmlns:a16="http://schemas.microsoft.com/office/drawing/2014/main" id="{3A97E34E-CDA5-A54D-9F3A-33BB55FC48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51B3D5-CBA1-F245-BFDE-A5ABBFD0700E}"/>
              </a:ext>
            </a:extLst>
          </p:cNvPr>
          <p:cNvSpPr/>
          <p:nvPr/>
        </p:nvSpPr>
        <p:spPr>
          <a:xfrm>
            <a:off x="9274817" y="2048849"/>
            <a:ext cx="2754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</a:rPr>
              <a:t>pip install beautifulsoup4</a:t>
            </a:r>
            <a:endParaRPr lang="en-US" altLang="zh-CN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66160D-EBDC-284A-9A19-CDC42593707D}"/>
              </a:ext>
            </a:extLst>
          </p:cNvPr>
          <p:cNvSpPr/>
          <p:nvPr/>
        </p:nvSpPr>
        <p:spPr>
          <a:xfrm>
            <a:off x="3194859" y="6030855"/>
            <a:ext cx="7633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Beautiful Soup</a:t>
            </a:r>
            <a:r>
              <a:rPr lang="zh-CN" altLang="en-US" dirty="0">
                <a:latin typeface="MicrosoftYaHei"/>
              </a:rPr>
              <a:t>库是解析、遍历、维护“标签树”的功能库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995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002280"/>
            <a:ext cx="10515600" cy="807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是世界上最好的语言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0615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0F460-1B83-524B-99A1-85C9757B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初次尝试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F17D6-4C98-6040-B989-7BCFC66D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63" y="1825625"/>
            <a:ext cx="5690937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from </a:t>
            </a:r>
            <a:r>
              <a:rPr lang="en-US" altLang="zh-CN" dirty="0"/>
              <a:t>bs4 </a:t>
            </a:r>
            <a:r>
              <a:rPr lang="en-US" altLang="zh-CN" b="1" dirty="0"/>
              <a:t>import </a:t>
            </a:r>
            <a:r>
              <a:rPr lang="en-US" altLang="zh-CN" dirty="0" err="1"/>
              <a:t>BeautifulSoup</a:t>
            </a:r>
            <a:br>
              <a:rPr lang="en-US" altLang="zh-CN" dirty="0"/>
            </a:br>
            <a:r>
              <a:rPr lang="en-US" altLang="zh-CN" b="1" dirty="0"/>
              <a:t>import </a:t>
            </a:r>
            <a:r>
              <a:rPr lang="en-US" altLang="zh-CN" dirty="0"/>
              <a:t>requests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url</a:t>
            </a:r>
            <a:r>
              <a:rPr kumimoji="1" lang="en-US" altLang="zh-CN" dirty="0"/>
              <a:t> = "https://</a:t>
            </a:r>
            <a:r>
              <a:rPr kumimoji="1" lang="en-US" altLang="zh-CN" dirty="0" err="1"/>
              <a:t>ctext.org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zh</a:t>
            </a:r>
            <a:r>
              <a:rPr kumimoji="1" lang="en-US" altLang="zh-CN" dirty="0"/>
              <a:t>"</a:t>
            </a:r>
          </a:p>
          <a:p>
            <a:pPr marL="0" indent="0">
              <a:buNone/>
            </a:pPr>
            <a:r>
              <a:rPr kumimoji="1" lang="en-US" altLang="zh-CN" dirty="0"/>
              <a:t>try:</a:t>
            </a:r>
          </a:p>
          <a:p>
            <a:pPr marL="0" indent="0">
              <a:buNone/>
            </a:pPr>
            <a:r>
              <a:rPr kumimoji="1" lang="en-US" altLang="zh-CN" dirty="0"/>
              <a:t>    r = </a:t>
            </a:r>
            <a:r>
              <a:rPr kumimoji="1" lang="en-US" altLang="zh-CN" dirty="0" err="1"/>
              <a:t>requests.get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url</a:t>
            </a:r>
            <a:r>
              <a:rPr kumimoji="1" lang="en-US" altLang="zh-CN" dirty="0"/>
              <a:t>, timeout=30)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r.raise_for_status</a:t>
            </a:r>
            <a:r>
              <a:rPr kumimoji="1" lang="en-US" altLang="zh-CN" dirty="0"/>
              <a:t>()</a:t>
            </a:r>
          </a:p>
          <a:p>
            <a:pPr marL="0" indent="0">
              <a:buNone/>
            </a:pPr>
            <a:r>
              <a:rPr kumimoji="1" lang="en-US" altLang="zh-CN" dirty="0"/>
              <a:t>    </a:t>
            </a:r>
            <a:r>
              <a:rPr kumimoji="1" lang="en-US" altLang="zh-CN" dirty="0" err="1"/>
              <a:t>r.encoding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r.apparent_encoding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demo = </a:t>
            </a:r>
            <a:r>
              <a:rPr kumimoji="1" lang="en-US" altLang="zh-CN" dirty="0" err="1"/>
              <a:t>r.text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   soup = </a:t>
            </a:r>
            <a:r>
              <a:rPr kumimoji="1" lang="en-US" altLang="zh-CN" dirty="0" err="1"/>
              <a:t>BeautifulSoup</a:t>
            </a:r>
            <a:r>
              <a:rPr kumimoji="1" lang="en-US" altLang="zh-CN" dirty="0"/>
              <a:t>(demo,"</a:t>
            </a:r>
            <a:r>
              <a:rPr kumimoji="1" lang="en-US" altLang="zh-CN" dirty="0" err="1"/>
              <a:t>html.parser</a:t>
            </a:r>
            <a:r>
              <a:rPr kumimoji="1" lang="en-US" altLang="zh-CN" dirty="0"/>
              <a:t>")</a:t>
            </a:r>
          </a:p>
          <a:p>
            <a:pPr marL="0" indent="0">
              <a:buNone/>
            </a:pPr>
            <a:r>
              <a:rPr kumimoji="1" lang="en-US" altLang="zh-CN" dirty="0"/>
              <a:t>    print </a:t>
            </a:r>
            <a:r>
              <a:rPr kumimoji="1" lang="en-US" altLang="zh-CN" dirty="0" err="1"/>
              <a:t>soup.prettify</a:t>
            </a:r>
            <a:r>
              <a:rPr kumimoji="1" lang="en-US" altLang="zh-CN" dirty="0"/>
              <a:t>()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except:</a:t>
            </a:r>
          </a:p>
          <a:p>
            <a:pPr marL="0" indent="0">
              <a:buNone/>
            </a:pPr>
            <a:r>
              <a:rPr kumimoji="1" lang="en-US" altLang="zh-CN" dirty="0"/>
              <a:t>    print "exception"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F35E28-5E2B-674E-BFB2-CAA01941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89" y="1825625"/>
            <a:ext cx="5976232" cy="3770897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4B76856E-ACA9-7046-BC8B-9D9BE4AD8C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753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8E9F1-BF29-8044-9E2F-E554125F9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BeautifulSoup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类的基本元素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5C42939-A60B-944D-B86F-0AEB76CD2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248820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6BBF7943-5B32-B943-8570-805A3C5197E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075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EBD97-FEE6-564F-B0DD-F0ACB4B7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bs4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库的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内容遍历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9BB9B2-083C-F144-9891-BFC19D1E1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864" y="1825625"/>
            <a:ext cx="9910272" cy="4351338"/>
          </a:xfrm>
          <a:prstGeom prst="rect">
            <a:avLst/>
          </a:prstGeom>
        </p:spPr>
      </p:pic>
      <p:sp>
        <p:nvSpPr>
          <p:cNvPr id="5" name="等腰三角形 47">
            <a:extLst>
              <a:ext uri="{FF2B5EF4-FFF2-40B4-BE49-F238E27FC236}">
                <a16:creationId xmlns:a16="http://schemas.microsoft.com/office/drawing/2014/main" id="{EA638B4A-A7C1-9E47-8136-BF9F4162776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3410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3954-9E38-6E49-961C-BD7FE735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3.5.3HTML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标签树的下行遍历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D8B804C-FD85-3149-BC66-48E23689C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70"/>
          <a:stretch/>
        </p:blipFill>
        <p:spPr>
          <a:xfrm>
            <a:off x="693821" y="1347537"/>
            <a:ext cx="10515600" cy="24522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A2E205-59C6-4743-95FA-551060A45C2F}"/>
              </a:ext>
            </a:extLst>
          </p:cNvPr>
          <p:cNvSpPr/>
          <p:nvPr/>
        </p:nvSpPr>
        <p:spPr>
          <a:xfrm>
            <a:off x="838200" y="39560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soup.body.children</a:t>
            </a:r>
            <a:r>
              <a:rPr lang="en-US" altLang="zh-CN" dirty="0">
                <a:latin typeface="Consolas" panose="020B0609020204030204" pitchFamily="49" charset="0"/>
              </a:rPr>
              <a:t>: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	</a:t>
            </a:r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2C5B88-FAD0-2C4B-8275-3A38F1A28C38}"/>
              </a:ext>
            </a:extLst>
          </p:cNvPr>
          <p:cNvSpPr/>
          <p:nvPr/>
        </p:nvSpPr>
        <p:spPr>
          <a:xfrm>
            <a:off x="838200" y="5025008"/>
            <a:ext cx="47436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for </a:t>
            </a:r>
            <a:r>
              <a:rPr lang="en-US" altLang="zh-CN" dirty="0">
                <a:latin typeface="Consolas" panose="020B0609020204030204" pitchFamily="49" charset="0"/>
              </a:rPr>
              <a:t>child </a:t>
            </a:r>
            <a:r>
              <a:rPr lang="en-US" altLang="zh-CN" dirty="0">
                <a:solidFill>
                  <a:srgbClr val="FF9326"/>
                </a:solidFill>
                <a:latin typeface="Consolas" panose="020B0609020204030204" pitchFamily="49" charset="0"/>
              </a:rPr>
              <a:t>in </a:t>
            </a:r>
            <a:r>
              <a:rPr lang="en-US" altLang="zh-CN" dirty="0" err="1">
                <a:latin typeface="Consolas" panose="020B0609020204030204" pitchFamily="49" charset="0"/>
              </a:rPr>
              <a:t>soup.body.descendants</a:t>
            </a:r>
            <a:r>
              <a:rPr lang="en-US" altLang="zh-CN" dirty="0">
                <a:latin typeface="Consolas" panose="020B0609020204030204" pitchFamily="49" charset="0"/>
              </a:rPr>
              <a:t>: </a:t>
            </a:r>
          </a:p>
          <a:p>
            <a:r>
              <a:rPr lang="en-US" altLang="zh-CN" dirty="0">
                <a:solidFill>
                  <a:srgbClr val="630063"/>
                </a:solidFill>
                <a:latin typeface="Consolas" panose="020B0609020204030204" pitchFamily="49" charset="0"/>
              </a:rPr>
              <a:t>	print</a:t>
            </a:r>
            <a:r>
              <a:rPr lang="en-US" altLang="zh-CN" dirty="0">
                <a:latin typeface="Consolas" panose="020B0609020204030204" pitchFamily="49" charset="0"/>
              </a:rPr>
              <a:t>(child) </a:t>
            </a:r>
            <a:endParaRPr lang="en-US" altLang="zh-CN" dirty="0"/>
          </a:p>
        </p:txBody>
      </p:sp>
      <p:sp>
        <p:nvSpPr>
          <p:cNvPr id="7" name="等腰三角形 47">
            <a:extLst>
              <a:ext uri="{FF2B5EF4-FFF2-40B4-BE49-F238E27FC236}">
                <a16:creationId xmlns:a16="http://schemas.microsoft.com/office/drawing/2014/main" id="{244D8B6D-8075-3C4D-A34E-CB3C8F86366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3308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82CCE-ECF9-3544-BBE7-5FCAFCE3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3.5.3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搜索所有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&lt;&gt;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83460-AADB-4245-8523-C1C6BF46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提取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HTML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URL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链接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搜索到所有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 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2)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解析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&lt;a&gt;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标签格式，提取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后的链接内容 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soup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.find_all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('a’)</a:t>
            </a:r>
          </a:p>
          <a:p>
            <a:pPr marL="0" indent="0">
              <a:buNone/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links:</a:t>
            </a:r>
            <a:b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print 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link.get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href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'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912CCA38-83B2-9749-A371-658CF280F9B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91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9E363-55B5-D143-80B9-E36A8348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3.6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爬虫进阶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48EB4-25FC-1841-803F-C0B35A29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正则表达式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Xpath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数据库存储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多进程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异步加载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表单交互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Scrapy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爬虫框架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。。。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等腰三角形 47">
            <a:extLst>
              <a:ext uri="{FF2B5EF4-FFF2-40B4-BE49-F238E27FC236}">
                <a16:creationId xmlns:a16="http://schemas.microsoft.com/office/drawing/2014/main" id="{1838B6CA-1256-CA48-9F3E-F18F0F89287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52917" y="666750"/>
            <a:ext cx="774700" cy="668867"/>
          </a:xfrm>
          <a:prstGeom prst="triangle">
            <a:avLst>
              <a:gd name="adj" fmla="val 50000"/>
            </a:avLst>
          </a:prstGeom>
          <a:solidFill>
            <a:srgbClr val="FF860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94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613E5-ACA4-FF4D-BCB4-B4C7F236B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45" y="1450429"/>
            <a:ext cx="6824672" cy="3402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dirty="0"/>
              <a:t>End</a:t>
            </a:r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3"/>
              </a:rPr>
              <a:t>wanghx@lib.pku.edu.cn</a:t>
            </a: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hlinkClick r:id="rId4"/>
              </a:rPr>
              <a:t>https://github.com/ruobingxianer/spider</a:t>
            </a:r>
            <a:endParaRPr kumimoji="1" lang="en-US" altLang="zh-CN" b="1" dirty="0"/>
          </a:p>
          <a:p>
            <a:pPr marL="0" indent="0" algn="ctr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07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44622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PHP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才是最好的语言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89117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ACF86F6-56A7-8E4A-8DF5-9D10D79F9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697480"/>
            <a:ext cx="10515600" cy="1722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1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</a:t>
            </a:r>
          </a:p>
        </p:txBody>
      </p:sp>
      <p:sp>
        <p:nvSpPr>
          <p:cNvPr id="3" name="内容占位符 6">
            <a:extLst>
              <a:ext uri="{FF2B5EF4-FFF2-40B4-BE49-F238E27FC236}">
                <a16:creationId xmlns:a16="http://schemas.microsoft.com/office/drawing/2014/main" id="{FCB43D1B-043E-9847-A4C5-1D5689A46660}"/>
              </a:ext>
            </a:extLst>
          </p:cNvPr>
          <p:cNvSpPr txBox="1">
            <a:spLocks/>
          </p:cNvSpPr>
          <p:nvPr/>
        </p:nvSpPr>
        <p:spPr>
          <a:xfrm>
            <a:off x="731520" y="6050280"/>
            <a:ext cx="10515600" cy="80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就是最好的语言</a:t>
            </a:r>
          </a:p>
        </p:txBody>
      </p:sp>
    </p:spTree>
    <p:extLst>
      <p:ext uri="{BB962C8B-B14F-4D97-AF65-F5344CB8AC3E}">
        <p14:creationId xmlns:p14="http://schemas.microsoft.com/office/powerpoint/2010/main" val="396222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这个问题，程序猿可以吵上一晚上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然而，这并不是重点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11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6">
            <a:extLst>
              <a:ext uri="{FF2B5EF4-FFF2-40B4-BE49-F238E27FC236}">
                <a16:creationId xmlns:a16="http://schemas.microsoft.com/office/drawing/2014/main" id="{F76981ED-7D33-684F-9B55-E9B56E9C73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8987118" cy="226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重点是：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今天属于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3B357C-2CE7-B948-901D-D8AC89A90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712" y="4087906"/>
            <a:ext cx="2869676" cy="25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33EDB1-8D63-3E4B-9A04-06496161E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699732"/>
            <a:ext cx="7870660" cy="39353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4E85C6-A424-504A-9241-7A63F7C7F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30" y="4571118"/>
            <a:ext cx="67437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9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5445</TotalTime>
  <Words>1331</Words>
  <Application>Microsoft Macintosh PowerPoint</Application>
  <PresentationFormat>宽屏</PresentationFormat>
  <Paragraphs>158</Paragraphs>
  <Slides>36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等线</vt:lpstr>
      <vt:lpstr>等线 Light</vt:lpstr>
      <vt:lpstr>宋体</vt:lpstr>
      <vt:lpstr>微软雅黑</vt:lpstr>
      <vt:lpstr>微软雅黑</vt:lpstr>
      <vt:lpstr>MicrosoftYaHei</vt:lpstr>
      <vt:lpstr>Arial</vt:lpstr>
      <vt:lpstr>Calibri</vt:lpstr>
      <vt:lpstr>Consolas</vt:lpstr>
      <vt:lpstr>Helvetica Neue</vt:lpstr>
      <vt:lpstr>Times New Roman</vt:lpstr>
      <vt:lpstr>Wingdings</vt:lpstr>
      <vt:lpstr>Office 主题​​</vt:lpstr>
      <vt:lpstr>Python基础与网络爬虫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 Python基础</vt:lpstr>
      <vt:lpstr>1 Python基础</vt:lpstr>
      <vt:lpstr>PowerPoint 演示文稿</vt:lpstr>
      <vt:lpstr>2 网络爬虫基本原理</vt:lpstr>
      <vt:lpstr>2.1 什么是网络爬虫</vt:lpstr>
      <vt:lpstr>2.1 什么是网络爬虫</vt:lpstr>
      <vt:lpstr>2.2 网络爬虫的基本原理</vt:lpstr>
      <vt:lpstr>2.3 网络爬虫的爬行策略</vt:lpstr>
      <vt:lpstr>2.3.1 深度优先遍历</vt:lpstr>
      <vt:lpstr>2.3.2 广度优先遍历</vt:lpstr>
      <vt:lpstr>3 运用Python写简单的爬虫</vt:lpstr>
      <vt:lpstr>3.1 网页基本结构</vt:lpstr>
      <vt:lpstr>3.2 requests库</vt:lpstr>
      <vt:lpstr>3.2.1 requests库7个方法</vt:lpstr>
      <vt:lpstr>3.2.1 requests库7个方法</vt:lpstr>
      <vt:lpstr>3.2.2 requests 通用代码</vt:lpstr>
      <vt:lpstr>3.3 robots协议</vt:lpstr>
      <vt:lpstr>3.4 爬虫规则 Tips</vt:lpstr>
      <vt:lpstr>3.5 Beautiful Soup</vt:lpstr>
      <vt:lpstr>3.5.1 Beautiful Soup 初次尝试</vt:lpstr>
      <vt:lpstr>3.5.2 BeautifulSoup类的基本元素 </vt:lpstr>
      <vt:lpstr>3.5.3 基于bs4库的HTML内容遍历 </vt:lpstr>
      <vt:lpstr>3.5.3HTML标签树的下行遍历</vt:lpstr>
      <vt:lpstr>3.5.3 搜索所有&lt;&gt;标签 </vt:lpstr>
      <vt:lpstr>3.6 爬虫进阶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数字人文与文本分析工具</dc:title>
  <dc:creator>Windows 用户</dc:creator>
  <cp:lastModifiedBy>haoxian wang</cp:lastModifiedBy>
  <cp:revision>165</cp:revision>
  <dcterms:created xsi:type="dcterms:W3CDTF">2017-10-10T05:31:47Z</dcterms:created>
  <dcterms:modified xsi:type="dcterms:W3CDTF">2021-09-25T05:00:15Z</dcterms:modified>
</cp:coreProperties>
</file>